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anumGothicExtraBold"/>
      <p:bold r:id="rId26"/>
    </p:embeddedFont>
    <p:embeddedFont>
      <p:font typeface="Nanum Gothic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9" roundtripDataSignature="AMtx7mhzE1J2akRdPA87vNj6Z7clxef9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anumGothicExtraBold-bold.fntdata"/><Relationship Id="rId25" Type="http://schemas.openxmlformats.org/officeDocument/2006/relationships/slide" Target="slides/slide20.xml"/><Relationship Id="rId28" Type="http://schemas.openxmlformats.org/officeDocument/2006/relationships/font" Target="fonts/NanumGothic-bold.fntdata"/><Relationship Id="rId27" Type="http://schemas.openxmlformats.org/officeDocument/2006/relationships/font" Target="fonts/NanumGothi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542b57185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9542b57185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542b57185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29542b57185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9542b57185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29542b57185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9542b5718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9542b5718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9542b57185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29542b57185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542b5718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29542b5718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9542b57185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9542b57185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9542b5718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29542b5718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542b57185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9542b57185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9542b5718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29542b5718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9542b5718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29542b5718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542b5718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29542b5718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542b5718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9542b5718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542b5718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29542b5718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542b5718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29542b5718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542b5718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9542b5718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339750" y="2710050"/>
            <a:ext cx="49794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 </a:t>
            </a:r>
            <a:r>
              <a:rPr b="1" lang="ko" sz="2500">
                <a:solidFill>
                  <a:srgbClr val="19264B"/>
                </a:solidFill>
              </a:rPr>
              <a:t>멀티모달 논문리뷰 1</a:t>
            </a: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팀</a:t>
            </a:r>
            <a:endParaRPr b="1" i="0" sz="25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ko">
                <a:solidFill>
                  <a:srgbClr val="19264B"/>
                </a:solidFill>
              </a:rPr>
              <a:t>3</a:t>
            </a: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">
                <a:solidFill>
                  <a:srgbClr val="19264B"/>
                </a:solidFill>
              </a:rPr>
              <a:t>10</a:t>
            </a: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">
                <a:solidFill>
                  <a:srgbClr val="19264B"/>
                </a:solidFill>
              </a:rPr>
              <a:t>31</a:t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발표자 : </a:t>
            </a:r>
            <a:r>
              <a:rPr lang="ko" sz="1100">
                <a:solidFill>
                  <a:srgbClr val="19264B"/>
                </a:solidFill>
              </a:rPr>
              <a:t>오창준</a:t>
            </a:r>
            <a:endParaRPr b="0" i="0" sz="11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7" name="Google Shape;5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542b57185_0_18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0" name="Google Shape;160;g29542b57185_0_18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1" name="Google Shape;161;g29542b57185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29542b57185_0_180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Transformer 구조에서의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63" name="Google Shape;163;g29542b57185_0_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1650" y="769899"/>
            <a:ext cx="1765980" cy="327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29542b57185_0_180"/>
          <p:cNvSpPr txBox="1"/>
          <p:nvPr/>
        </p:nvSpPr>
        <p:spPr>
          <a:xfrm>
            <a:off x="5639721" y="1500402"/>
            <a:ext cx="1384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~한 특징을 가진 A의 절친이자, ~한특징을 가진 B의 친구이다.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cxnSp>
        <p:nvCxnSpPr>
          <p:cNvPr id="165" name="Google Shape;165;g29542b57185_0_180"/>
          <p:cNvCxnSpPr>
            <a:stCxn id="163" idx="3"/>
          </p:cNvCxnSpPr>
          <p:nvPr/>
        </p:nvCxnSpPr>
        <p:spPr>
          <a:xfrm flipH="1" rot="10800000">
            <a:off x="4887630" y="2397112"/>
            <a:ext cx="5910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g29542b57185_0_180"/>
          <p:cNvSpPr txBox="1"/>
          <p:nvPr/>
        </p:nvSpPr>
        <p:spPr>
          <a:xfrm>
            <a:off x="3728050" y="4144450"/>
            <a:ext cx="329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기존보다 훨씬 풍부한 표현!!</a:t>
            </a:r>
            <a:endParaRPr b="0" i="0" sz="2000" u="none" cap="none" strike="noStrike">
              <a:solidFill>
                <a:srgbClr val="FF0000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542b57185_0_20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g29542b57185_0_20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3" name="Google Shape;173;g29542b57185_0_2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9542b57185_0_208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Transformer 구조에서의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75" name="Google Shape;175;g29542b57185_0_208"/>
          <p:cNvSpPr txBox="1"/>
          <p:nvPr/>
        </p:nvSpPr>
        <p:spPr>
          <a:xfrm>
            <a:off x="1719025" y="951950"/>
            <a:ext cx="6942300" cy="3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7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결론:</a:t>
            </a:r>
            <a:endParaRPr sz="27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1.  표현(representation)을 얻고 싶은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를 선정해라 (사람)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2. 앞서 선정한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을 선정해라 (주변 지인들)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3. 2번에서 선정한 집합의 각 요소를 이용해서, 1번에서 선정한 원본 데이터를 표현해라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9542b57185_0_23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g29542b57185_0_23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2" name="Google Shape;182;g29542b57185_0_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29542b57185_0_239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NLP에서의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84" name="Google Shape;184;g29542b57185_0_239"/>
          <p:cNvSpPr txBox="1"/>
          <p:nvPr/>
        </p:nvSpPr>
        <p:spPr>
          <a:xfrm>
            <a:off x="2699125" y="375495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85" name="Google Shape;185;g29542b57185_0_239"/>
          <p:cNvSpPr txBox="1"/>
          <p:nvPr/>
        </p:nvSpPr>
        <p:spPr>
          <a:xfrm>
            <a:off x="2773325" y="1740225"/>
            <a:ext cx="4979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단어(혹은 토큰)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그 단어가 속한 문장 안의 모든 단어(혹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은 토큰)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들로 이루어진 집합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542b57185_0_24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g29542b57185_0_24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2" name="Google Shape;192;g29542b57185_0_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29542b57185_0_248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NLP에서의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94" name="Google Shape;194;g29542b57185_0_248"/>
          <p:cNvSpPr txBox="1"/>
          <p:nvPr/>
        </p:nvSpPr>
        <p:spPr>
          <a:xfrm>
            <a:off x="2743750" y="114902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문장 : I like playing football and tennis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95" name="Google Shape;195;g29542b57185_0_248"/>
          <p:cNvSpPr txBox="1"/>
          <p:nvPr/>
        </p:nvSpPr>
        <p:spPr>
          <a:xfrm>
            <a:off x="2773325" y="1740225"/>
            <a:ext cx="4979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I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{I, like, playing, football, and, tennis}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96" name="Google Shape;196;g29542b57185_0_248"/>
          <p:cNvSpPr txBox="1"/>
          <p:nvPr/>
        </p:nvSpPr>
        <p:spPr>
          <a:xfrm>
            <a:off x="2132850" y="3853450"/>
            <a:ext cx="6400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-&gt; 원본 데이터를 표현할 데이터 집합에 원본 데이터가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속한 경우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, 이를 self-attention이라고 부른다.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542b57185_0_25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2" name="Google Shape;202;g29542b57185_0_25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3" name="Google Shape;203;g29542b57185_0_2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9542b57185_0_259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NLP에서의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05" name="Google Shape;205;g29542b57185_0_259"/>
          <p:cNvSpPr txBox="1"/>
          <p:nvPr/>
        </p:nvSpPr>
        <p:spPr>
          <a:xfrm>
            <a:off x="2743750" y="114902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문장 : I like playing football and tennis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06" name="Google Shape;206;g29542b57185_0_259"/>
          <p:cNvSpPr txBox="1"/>
          <p:nvPr/>
        </p:nvSpPr>
        <p:spPr>
          <a:xfrm>
            <a:off x="2773325" y="1740225"/>
            <a:ext cx="4979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I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{나, 는, 축구, 와, 테니스, 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를, 좋아한다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}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07" name="Google Shape;207;g29542b57185_0_259"/>
          <p:cNvSpPr txBox="1"/>
          <p:nvPr/>
        </p:nvSpPr>
        <p:spPr>
          <a:xfrm>
            <a:off x="2132850" y="3853450"/>
            <a:ext cx="6400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-&gt; 원본 데이터를 표현할 데이터 집합에 원본 데이터가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속하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지 않는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경우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, 이를 cross-attention이라고 부른다.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9542b57185_0_1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3" name="Google Shape;213;g29542b57185_0_1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4" name="Google Shape;214;g29542b57185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29542b57185_0_17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CV에서의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16" name="Google Shape;216;g29542b57185_0_17"/>
          <p:cNvSpPr txBox="1"/>
          <p:nvPr/>
        </p:nvSpPr>
        <p:spPr>
          <a:xfrm>
            <a:off x="1408975" y="1878175"/>
            <a:ext cx="4296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A 이미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지 내, 한 픽셀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A 이미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지 내의 모든 픽셀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들로 이루어진 집합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217" name="Google Shape;217;g29542b57185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2500" y="1279475"/>
            <a:ext cx="3133923" cy="31060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9542b57185_0_17"/>
          <p:cNvSpPr txBox="1"/>
          <p:nvPr/>
        </p:nvSpPr>
        <p:spPr>
          <a:xfrm>
            <a:off x="6557075" y="4459775"/>
            <a:ext cx="127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A 이미지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9542b57185_0_27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4" name="Google Shape;224;g29542b57185_0_27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25" name="Google Shape;225;g29542b57185_0_2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29542b57185_0_270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CV에서의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27" name="Google Shape;227;g29542b57185_0_270"/>
          <p:cNvSpPr txBox="1"/>
          <p:nvPr/>
        </p:nvSpPr>
        <p:spPr>
          <a:xfrm>
            <a:off x="2684650" y="1296825"/>
            <a:ext cx="4979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B 비디오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내, 한 프레임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B 비디오 내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의 모든 프레임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들로 이루어진 집합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228" name="Google Shape;228;g29542b57185_0_2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5738" y="3250923"/>
            <a:ext cx="6237226" cy="140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9542b57185_0_270"/>
          <p:cNvSpPr txBox="1"/>
          <p:nvPr/>
        </p:nvSpPr>
        <p:spPr>
          <a:xfrm>
            <a:off x="4516463" y="4655975"/>
            <a:ext cx="131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B 비디오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9542b57185_0_2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5" name="Google Shape;235;g29542b57185_0_2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6" name="Google Shape;236;g29542b57185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29542b57185_0_2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Multi-Modal에서의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38" name="Google Shape;238;g29542b57185_0_24"/>
          <p:cNvSpPr txBox="1"/>
          <p:nvPr/>
        </p:nvSpPr>
        <p:spPr>
          <a:xfrm>
            <a:off x="2221550" y="799475"/>
            <a:ext cx="62919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B 비디오 내, 한 프레임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B비디오 설명하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는 문장 안의 모든 단어들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로 이루어진 집합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    ( {모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자, 를, 쓴, 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남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자, 가, 부메랑, 을, 던진다} )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239" name="Google Shape;239;g29542b57185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5750" y="3339598"/>
            <a:ext cx="6237226" cy="140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9542b57185_0_24"/>
          <p:cNvSpPr txBox="1"/>
          <p:nvPr/>
        </p:nvSpPr>
        <p:spPr>
          <a:xfrm>
            <a:off x="4516463" y="4655975"/>
            <a:ext cx="131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B 비디오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9542b57185_0_28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6" name="Google Shape;246;g29542b57185_0_28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7" name="Google Shape;247;g29542b57185_0_2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9542b57185_0_283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Multi-Modal에서의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249" name="Google Shape;249;g29542b57185_0_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3350" y="1090988"/>
            <a:ext cx="7658102" cy="2961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9542b57185_0_29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g29542b57185_0_29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6" name="Google Shape;256;g29542b57185_0_2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29542b57185_0_29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용어 정리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258" name="Google Shape;258;g29542b57185_0_294"/>
          <p:cNvSpPr txBox="1"/>
          <p:nvPr/>
        </p:nvSpPr>
        <p:spPr>
          <a:xfrm>
            <a:off x="2251125" y="1311850"/>
            <a:ext cx="6291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: Target data (Transformer input의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Query가 되는 데이터)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데이터를 표현할 데이터 집합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 : Source data (Transformer input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의 Key, Value가 되는 데이터)</a:t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Google Shape;63;p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스터디원 소개 및 만남 인증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66" name="Google Shape;66;p2"/>
          <p:cNvSpPr txBox="1"/>
          <p:nvPr/>
        </p:nvSpPr>
        <p:spPr>
          <a:xfrm>
            <a:off x="6137600" y="1820125"/>
            <a:ext cx="2282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1 : 김</a:t>
            </a:r>
            <a:r>
              <a:rPr lang="ko"/>
              <a:t>건호 (AI)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2 : </a:t>
            </a:r>
            <a:r>
              <a:rPr lang="ko"/>
              <a:t>김태환 (AI)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스터디원 3 : </a:t>
            </a:r>
            <a:r>
              <a:rPr lang="ko"/>
              <a:t>오창준 (AI)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스터디원 4 : 이규원 (기계)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" name="Google Shape;6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7875" y="1557325"/>
            <a:ext cx="4463627" cy="2454650"/>
          </a:xfrm>
          <a:prstGeom prst="rect">
            <a:avLst/>
          </a:prstGeom>
          <a:noFill/>
          <a:ln cap="flat" cmpd="sng" w="38100">
            <a:solidFill>
              <a:srgbClr val="19264B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9542b57185_0_6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4" name="Google Shape;264;g29542b57185_0_6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5" name="Google Shape;265;g29542b57185_0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29542b57185_0_69"/>
          <p:cNvSpPr txBox="1"/>
          <p:nvPr/>
        </p:nvSpPr>
        <p:spPr>
          <a:xfrm>
            <a:off x="4039825" y="2425350"/>
            <a:ext cx="216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감사합니다~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" name="Google Shape;73;p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4" name="Google Shape;7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지금까지 한 것들… 앞으로 할 것들…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1541650" y="9815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1541650" y="13658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2320075" y="1168725"/>
            <a:ext cx="52770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읽은 논문: 비전, 자연어 처리, 오디오..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resnet, seq2seq, transformer, deep speech, DeTR, swin transformer, CLIP, ViT</a:t>
            </a:r>
            <a:endParaRPr sz="20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읽을 논문: 멀티 모달 논문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moment-DETR, QD-DETR, BLIP 등등…</a:t>
            </a:r>
            <a:endParaRPr sz="20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팀원 각자 선정한 멀티 모달 주제에 맞는 논문을 읽을 예정…</a:t>
            </a:r>
            <a:endParaRPr sz="200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542b57185_0_6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" name="Google Shape;84;g29542b57185_0_6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5" name="Google Shape;85;g29542b57185_0_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29542b57185_0_60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목차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87" name="Google Shape;87;g29542b57185_0_60"/>
          <p:cNvSpPr txBox="1"/>
          <p:nvPr/>
        </p:nvSpPr>
        <p:spPr>
          <a:xfrm>
            <a:off x="2655100" y="1794450"/>
            <a:ext cx="4979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1. 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데이터의 표현이란?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2. Transformer 구조에서의 Attention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(NLP, CV, Multi Modal)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" name="Google Shape;93;p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Feature vector? representation? 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96" name="Google Shape;9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0450" y="1778400"/>
            <a:ext cx="3334846" cy="2562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4"/>
          <p:cNvCxnSpPr>
            <a:stCxn id="96" idx="3"/>
          </p:cNvCxnSpPr>
          <p:nvPr/>
        </p:nvCxnSpPr>
        <p:spPr>
          <a:xfrm>
            <a:off x="4875296" y="3059587"/>
            <a:ext cx="967800" cy="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4"/>
          <p:cNvSpPr txBox="1"/>
          <p:nvPr/>
        </p:nvSpPr>
        <p:spPr>
          <a:xfrm>
            <a:off x="5983525" y="1979625"/>
            <a:ext cx="1384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귀의 개수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눈의 개수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털의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꼬리 여부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눈의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…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99" name="Google Shape;99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3325" y="1900800"/>
            <a:ext cx="1028707" cy="2502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4"/>
          <p:cNvCxnSpPr>
            <a:stCxn id="98" idx="3"/>
          </p:cNvCxnSpPr>
          <p:nvPr/>
        </p:nvCxnSpPr>
        <p:spPr>
          <a:xfrm>
            <a:off x="7368325" y="3110925"/>
            <a:ext cx="179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4"/>
          <p:cNvSpPr txBox="1"/>
          <p:nvPr/>
        </p:nvSpPr>
        <p:spPr>
          <a:xfrm>
            <a:off x="2173200" y="1212225"/>
            <a:ext cx="580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이미지를 벡터로 표현(Representation)하는 것이다.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542b57185_0_8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7" name="Google Shape;107;g29542b57185_0_8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8" name="Google Shape;108;g29542b57185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29542b57185_0_82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Feature vector? representation? 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10" name="Google Shape;110;g29542b57185_0_82"/>
          <p:cNvSpPr txBox="1"/>
          <p:nvPr/>
        </p:nvSpPr>
        <p:spPr>
          <a:xfrm>
            <a:off x="2408725" y="1537113"/>
            <a:ext cx="539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Feature(Representation)을 잘 뽑았다는 것은?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13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원본 데이터가 아닌, Feature로도 Task를 잘 수행할 수 있는 경우…</a:t>
            </a:r>
            <a:endParaRPr sz="13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11" name="Google Shape;111;g29542b57185_0_82"/>
          <p:cNvSpPr txBox="1"/>
          <p:nvPr/>
        </p:nvSpPr>
        <p:spPr>
          <a:xfrm>
            <a:off x="2112163" y="2490025"/>
            <a:ext cx="1384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귀의 개수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눈의 개수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털의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꼬리 여부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눈의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…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12" name="Google Shape;112;g29542b57185_0_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1963" y="2411200"/>
            <a:ext cx="1028707" cy="2502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g29542b57185_0_82"/>
          <p:cNvCxnSpPr>
            <a:stCxn id="111" idx="3"/>
          </p:cNvCxnSpPr>
          <p:nvPr/>
        </p:nvCxnSpPr>
        <p:spPr>
          <a:xfrm>
            <a:off x="3496963" y="3621325"/>
            <a:ext cx="179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g29542b57185_0_82"/>
          <p:cNvSpPr txBox="1"/>
          <p:nvPr/>
        </p:nvSpPr>
        <p:spPr>
          <a:xfrm>
            <a:off x="6887838" y="3375025"/>
            <a:ext cx="12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고양이!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cxnSp>
        <p:nvCxnSpPr>
          <p:cNvPr id="115" name="Google Shape;115;g29542b57185_0_82"/>
          <p:cNvCxnSpPr/>
          <p:nvPr/>
        </p:nvCxnSpPr>
        <p:spPr>
          <a:xfrm flipH="1" rot="10800000">
            <a:off x="5075538" y="3665425"/>
            <a:ext cx="15765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g29542b57185_0_82"/>
          <p:cNvSpPr txBox="1"/>
          <p:nvPr/>
        </p:nvSpPr>
        <p:spPr>
          <a:xfrm>
            <a:off x="5640113" y="3282625"/>
            <a:ext cx="46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1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분류</a:t>
            </a:r>
            <a:endParaRPr b="0" i="0" sz="1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9542b57185_0_1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" name="Google Shape;122;g29542b57185_0_1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3" name="Google Shape;123;g29542b57185_0_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9542b57185_0_1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Feature vector? representation? 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25" name="Google Shape;125;g29542b57185_0_114"/>
          <p:cNvSpPr txBox="1"/>
          <p:nvPr/>
        </p:nvSpPr>
        <p:spPr>
          <a:xfrm>
            <a:off x="1783475" y="1395350"/>
            <a:ext cx="69447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어떤 Task를 수행하기 위해서는 원본 데이터로부터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“좋은 표현"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을 얻는 것이 매우 중요하다.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이러한 좋은 표현을 얻기 위해,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딥러닝 구조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를 사용할 수 있는데, Transformer에서 쓰이는 Attention 개념도 데이터의 좋은 표현을 얻기 위한 수단이라고 생각하면 된다.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18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즉, 지금부터 우리의 목적은 “좋은 표현"을 얻는 것이라고 생각하자.</a:t>
            </a:r>
            <a:endParaRPr sz="1800">
              <a:solidFill>
                <a:srgbClr val="FF0000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542b57185_0_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1" name="Google Shape;131;g29542b57185_0_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" name="Google Shape;132;g29542b57185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9542b57185_0_3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Transformer 구조에서의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34" name="Google Shape;134;g29542b57185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2775" y="1212000"/>
            <a:ext cx="1765975" cy="36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9542b57185_0_3"/>
          <p:cNvSpPr txBox="1"/>
          <p:nvPr/>
        </p:nvSpPr>
        <p:spPr>
          <a:xfrm>
            <a:off x="4890838" y="2017050"/>
            <a:ext cx="1384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키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몸무게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눈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의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머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리 색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나이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    …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36" name="Google Shape;136;g29542b57185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0638" y="1777625"/>
            <a:ext cx="1028707" cy="2502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g29542b57185_0_3"/>
          <p:cNvCxnSpPr/>
          <p:nvPr/>
        </p:nvCxnSpPr>
        <p:spPr>
          <a:xfrm>
            <a:off x="6275638" y="2987750"/>
            <a:ext cx="1794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g29542b57185_0_3"/>
          <p:cNvCxnSpPr>
            <a:stCxn id="134" idx="3"/>
          </p:cNvCxnSpPr>
          <p:nvPr/>
        </p:nvCxnSpPr>
        <p:spPr>
          <a:xfrm flipH="1" rot="10800000">
            <a:off x="4138750" y="3005162"/>
            <a:ext cx="5910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542b57185_0_14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g29542b57185_0_14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5" name="Google Shape;145;g29542b57185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9542b57185_0_142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Transformer 구조에서의 Attention</a:t>
            </a:r>
            <a:endParaRPr b="0" i="0" sz="2000" u="none" cap="none" strike="noStrike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47" name="Google Shape;147;g29542b57185_0_142"/>
          <p:cNvSpPr txBox="1"/>
          <p:nvPr/>
        </p:nvSpPr>
        <p:spPr>
          <a:xfrm>
            <a:off x="2783200" y="942375"/>
            <a:ext cx="5513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Attention? 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어떤 사람을 판단하기 위한 좋은 방법은 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그 사람 </a:t>
            </a:r>
            <a:r>
              <a:rPr lang="ko" sz="2000">
                <a:solidFill>
                  <a:srgbClr val="FF0000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주위에 있는 친구들을 확인</a:t>
            </a:r>
            <a:r>
              <a:rPr lang="ko" sz="2000">
                <a:solidFill>
                  <a:srgbClr val="19264B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하면 된다.</a:t>
            </a:r>
            <a:endParaRPr sz="2000">
              <a:solidFill>
                <a:srgbClr val="19264B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48" name="Google Shape;148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2950" y="2149050"/>
            <a:ext cx="1401100" cy="285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4975" y="4001675"/>
            <a:ext cx="505100" cy="10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8125" y="3572201"/>
            <a:ext cx="674075" cy="137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9975" y="2384550"/>
            <a:ext cx="674075" cy="137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6925" y="2729375"/>
            <a:ext cx="505100" cy="10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863" y="3235975"/>
            <a:ext cx="505100" cy="10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29542b57185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5850" y="3669075"/>
            <a:ext cx="505100" cy="10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